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slideLayouts/slideLayout3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2"/>
  </p:notesMasterIdLst>
  <p:handoutMasterIdLst>
    <p:handoutMasterId r:id="rId33"/>
  </p:handoutMasterIdLst>
  <p:sldIdLst>
    <p:sldId id="603" r:id="rId8"/>
    <p:sldId id="2356" r:id="rId9"/>
    <p:sldId id="2340" r:id="rId10"/>
    <p:sldId id="739" r:id="rId11"/>
    <p:sldId id="2398" r:id="rId12"/>
    <p:sldId id="2400" r:id="rId13"/>
    <p:sldId id="2382" r:id="rId14"/>
    <p:sldId id="2399" r:id="rId15"/>
    <p:sldId id="2401" r:id="rId16"/>
    <p:sldId id="2402" r:id="rId17"/>
    <p:sldId id="2383" r:id="rId18"/>
    <p:sldId id="2384" r:id="rId19"/>
    <p:sldId id="2393" r:id="rId20"/>
    <p:sldId id="2403" r:id="rId21"/>
    <p:sldId id="2406" r:id="rId22"/>
    <p:sldId id="2407" r:id="rId23"/>
    <p:sldId id="2408" r:id="rId24"/>
    <p:sldId id="2404" r:id="rId25"/>
    <p:sldId id="2409" r:id="rId26"/>
    <p:sldId id="2410" r:id="rId27"/>
    <p:sldId id="2405" r:id="rId28"/>
    <p:sldId id="2396" r:id="rId29"/>
    <p:sldId id="2397" r:id="rId30"/>
    <p:sldId id="582" r:id="rId31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BA36"/>
    <a:srgbClr val="221815"/>
    <a:srgbClr val="1D1D1A"/>
    <a:srgbClr val="91A2BF"/>
    <a:srgbClr val="595757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2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7300"/>
            <a:ext cx="10963473" cy="509778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39357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888278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46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github.com/chenzomi12/DeepLearningSystem" TargetMode="Externa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20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9" Type="http://schemas.openxmlformats.org/officeDocument/2006/relationships/hyperlink" Target="https://chenzomi12.github.io/" TargetMode="Externa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  <p:sldLayoutId id="2147483976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2023/10/31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1" r:id="rId4"/>
    <p:sldLayoutId id="2147483975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  <p:sldLayoutId id="2147483979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62674" y="4149951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rgbClr val="1D1D1A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rgbClr val="1D1D1A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149951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692696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dist"/>
            <a:r>
              <a:rPr lang="zh-CN" altLang="en-US" sz="66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大模型</a:t>
            </a:r>
            <a:r>
              <a:rPr lang="zh-CN" altLang="en-US" sz="40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系列之</a:t>
            </a:r>
            <a:r>
              <a:rPr lang="en-US" altLang="zh-CN" sz="40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AI</a:t>
            </a:r>
            <a:r>
              <a:rPr lang="zh-CN" altLang="en-US" sz="40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集群</a:t>
            </a:r>
            <a:endParaRPr lang="zh-CN" altLang="en-US" sz="6600" kern="0" dirty="0">
              <a:solidFill>
                <a:srgbClr val="C00000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726572" y="1877918"/>
            <a:ext cx="10288269" cy="187220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96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大模型对网络挑战</a:t>
            </a:r>
            <a:endParaRPr lang="zh-CN" altLang="en-US" sz="11500" kern="0" dirty="0">
              <a:solidFill>
                <a:srgbClr val="C00000"/>
              </a:solidFill>
              <a:latin typeface="Gill Sans MT" panose="020B05020201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 集群</a:t>
            </a:r>
            <a:endParaRPr lang="en-US" altLang="zh-CN" dirty="0"/>
          </a:p>
          <a:p>
            <a:r>
              <a:rPr lang="zh-CN" altLang="en-US" dirty="0"/>
              <a:t>网络挑战</a:t>
            </a:r>
          </a:p>
        </p:txBody>
      </p:sp>
    </p:spTree>
    <p:extLst>
      <p:ext uri="{BB962C8B-B14F-4D97-AF65-F5344CB8AC3E}">
        <p14:creationId xmlns:p14="http://schemas.microsoft.com/office/powerpoint/2010/main" val="4139772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496E58-574A-9D48-962E-8E570BAA0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高性能网络的挑战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2C91F9-A4FE-E249-A2AE-8C69976CAD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网络规模</a:t>
            </a:r>
            <a:endParaRPr lang="en-US" altLang="zh-CN" dirty="0"/>
          </a:p>
          <a:p>
            <a:pPr lvl="1"/>
            <a:r>
              <a:rPr lang="zh-CN" altLang="en-US" dirty="0"/>
              <a:t>刚才我们也提到，</a:t>
            </a:r>
            <a:r>
              <a:rPr lang="en-US" altLang="zh-CN" dirty="0"/>
              <a:t>AI</a:t>
            </a:r>
            <a:r>
              <a:rPr lang="zh-CN" altLang="en-US" dirty="0"/>
              <a:t>训练都是</a:t>
            </a:r>
            <a:r>
              <a:rPr lang="en-US" altLang="zh-CN" dirty="0"/>
              <a:t>10000</a:t>
            </a:r>
            <a:r>
              <a:rPr lang="zh-CN" altLang="en-US" dirty="0"/>
              <a:t>个</a:t>
            </a:r>
            <a:r>
              <a:rPr lang="en-US" altLang="zh-CN" dirty="0"/>
              <a:t>GPU</a:t>
            </a:r>
            <a:r>
              <a:rPr lang="zh-CN" altLang="en-US" dirty="0"/>
              <a:t>起步，也有的达到十万级。从架构上，目标网络就必须</a:t>
            </a:r>
            <a:r>
              <a:rPr lang="en-US" altLang="zh-CN" dirty="0"/>
              <a:t>hold</a:t>
            </a:r>
            <a:r>
              <a:rPr lang="zh-CN" altLang="en-US" dirty="0"/>
              <a:t>得住这么多的计算节点。而且，在节点增加的同时，集群算力尽量线性提升，不能引入过高的通信开销，损失算力</a:t>
            </a:r>
            <a:endParaRPr lang="en-US" altLang="zh-CN" dirty="0"/>
          </a:p>
          <a:p>
            <a:r>
              <a:rPr lang="zh-CN" altLang="en-US" dirty="0"/>
              <a:t>网络带宽</a:t>
            </a:r>
            <a:endParaRPr lang="en-US" altLang="zh-CN" dirty="0"/>
          </a:p>
          <a:p>
            <a:pPr lvl="1"/>
            <a:r>
              <a:rPr lang="zh-CN" altLang="en-US" dirty="0"/>
              <a:t>超高性能的</a:t>
            </a:r>
            <a:r>
              <a:rPr lang="en-US" altLang="zh-CN" dirty="0"/>
              <a:t>GPU</a:t>
            </a:r>
            <a:r>
              <a:rPr lang="zh-CN" altLang="en-US" dirty="0"/>
              <a:t>，加上千亿、万亿参数的训练规模，使得计算节点之间的通信量，达到了百</a:t>
            </a:r>
            <a:r>
              <a:rPr lang="en-US" altLang="zh-CN" dirty="0"/>
              <a:t>GB</a:t>
            </a:r>
            <a:r>
              <a:rPr lang="zh-CN" altLang="en-US" dirty="0"/>
              <a:t>量级。再加上各种并行模式、加速框架的引入，节点之间的通道带宽需求会更高</a:t>
            </a:r>
            <a:endParaRPr lang="en-US" altLang="zh-CN" dirty="0"/>
          </a:p>
          <a:p>
            <a:pPr lvl="1"/>
            <a:r>
              <a:rPr lang="zh-CN" altLang="en-US" dirty="0"/>
              <a:t>流量调控</a:t>
            </a:r>
            <a:endParaRPr lang="en-US" altLang="zh-CN" dirty="0"/>
          </a:p>
          <a:p>
            <a:pPr lvl="1"/>
            <a:r>
              <a:rPr lang="zh-CN" altLang="en-US" dirty="0"/>
              <a:t>传统的网络架构，在应对</a:t>
            </a:r>
            <a:r>
              <a:rPr lang="en-US" altLang="zh-CN" dirty="0"/>
              <a:t>AI</a:t>
            </a:r>
            <a:r>
              <a:rPr lang="zh-CN" altLang="en-US" dirty="0"/>
              <a:t>大模型训练产生的数据流时，存在缺陷。所以，目标网络需要在架构上做文章，更好地控制数据流路径，让节点和通道的流量更均衡，避免发生拥塞</a:t>
            </a:r>
            <a:br>
              <a:rPr lang="zh-CN" altLang="en-US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413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B3B3986-FB43-3348-A953-9BE604A6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4EF5A53-96FF-D846-B972-E8E67A45DF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协议升级</a:t>
            </a:r>
            <a:endParaRPr lang="en-US" altLang="zh-CN" dirty="0"/>
          </a:p>
          <a:p>
            <a:r>
              <a:rPr lang="zh-CN" altLang="en-US" dirty="0"/>
              <a:t>网络协议是网络工作的行为准则。它的好坏，直接决定了网络的性能、效率和延迟。</a:t>
            </a:r>
          </a:p>
          <a:p>
            <a:r>
              <a:rPr lang="zh-CN" altLang="en-US" dirty="0"/>
              <a:t>传统数据中心的</a:t>
            </a:r>
            <a:r>
              <a:rPr lang="en-US" altLang="zh-CN" dirty="0"/>
              <a:t>TCP/IP</a:t>
            </a:r>
            <a:r>
              <a:rPr lang="zh-CN" altLang="en-US" dirty="0"/>
              <a:t>协议，早已已无法满足高性能网络的大带宽、低时延需求。性能更强的</a:t>
            </a:r>
            <a:r>
              <a:rPr lang="en-US" altLang="zh-CN" dirty="0"/>
              <a:t>IB</a:t>
            </a:r>
            <a:r>
              <a:rPr lang="zh-CN" altLang="en-US" dirty="0"/>
              <a:t>（</a:t>
            </a:r>
            <a:r>
              <a:rPr lang="en-US" altLang="zh-CN" dirty="0"/>
              <a:t>InfiniBand</a:t>
            </a:r>
            <a:r>
              <a:rPr lang="zh-CN" altLang="en-US" dirty="0"/>
              <a:t>）协议、</a:t>
            </a:r>
            <a:r>
              <a:rPr lang="en-US" altLang="zh-CN" dirty="0"/>
              <a:t>RDMA</a:t>
            </a:r>
            <a:r>
              <a:rPr lang="zh-CN" altLang="en-US" dirty="0"/>
              <a:t>协议，已然成为主流。有实力的厂家，还会基于自家硬件设备，自研更高效的协议</a:t>
            </a:r>
            <a:endParaRPr lang="en-US" altLang="zh-CN" dirty="0"/>
          </a:p>
          <a:p>
            <a:r>
              <a:rPr lang="zh-CN" altLang="en-US" dirty="0"/>
              <a:t>时延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6234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B5A02FA1-A717-494E-9C17-99771BE90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976318-9A1D-E240-81EA-E73954B182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其中，光电传输时延和数据串行时延相对较小，且很难通过架构设计来优化，我们应重点关注主机处理时延和设备转发时延。在各大企业积极寻求的高性能计算方案中，基于以太网的</a:t>
            </a:r>
            <a:r>
              <a:rPr lang="en-US" altLang="zh-CN" dirty="0"/>
              <a:t>RDMA(Remote Direct Memory Access)</a:t>
            </a:r>
            <a:r>
              <a:rPr lang="zh-CN" altLang="en-US" dirty="0"/>
              <a:t>凭借其高性能和低成本优势逐渐取代</a:t>
            </a:r>
            <a:r>
              <a:rPr lang="en-US" altLang="zh-CN" dirty="0"/>
              <a:t>InfiniBand</a:t>
            </a:r>
            <a:r>
              <a:rPr lang="zh-CN" altLang="en-US" dirty="0"/>
              <a:t>而成为主流技术。</a:t>
            </a:r>
            <a:r>
              <a:rPr lang="en-US" altLang="zh-CN" dirty="0"/>
              <a:t>RoCEv2(RDMA over Converged Ethernet)</a:t>
            </a:r>
            <a:r>
              <a:rPr lang="zh-CN" altLang="en-US" dirty="0"/>
              <a:t>技术基于</a:t>
            </a:r>
            <a:r>
              <a:rPr lang="en-US" altLang="zh-CN" dirty="0"/>
              <a:t>UDP</a:t>
            </a:r>
            <a:r>
              <a:rPr lang="zh-CN" altLang="en-US" dirty="0"/>
              <a:t>协议，对于建设支撑</a:t>
            </a:r>
            <a:r>
              <a:rPr lang="en-US" altLang="zh-CN" dirty="0"/>
              <a:t>AI</a:t>
            </a:r>
            <a:r>
              <a:rPr lang="zh-CN" altLang="en-US" dirty="0"/>
              <a:t>应用的高性能无损以太网络变得尤为重要。</a:t>
            </a:r>
          </a:p>
          <a:p>
            <a:br>
              <a:rPr lang="zh-CN" altLang="en-US"/>
            </a:br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1AF3A3-86DC-1048-8E94-FCB83A063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046" y="3429000"/>
            <a:ext cx="7676960" cy="269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855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F8EAEE0-3D38-0847-86AB-3E6D96A4F4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高性能网络</a:t>
            </a:r>
          </a:p>
        </p:txBody>
      </p:sp>
    </p:spTree>
    <p:extLst>
      <p:ext uri="{BB962C8B-B14F-4D97-AF65-F5344CB8AC3E}">
        <p14:creationId xmlns:p14="http://schemas.microsoft.com/office/powerpoint/2010/main" val="1698336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81911A7C-2953-454B-AF04-C1A3D4AA5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提升单机网络带宽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30165C60-80A7-5644-B832-D9FFB24EEB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082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E1070A-9740-9949-AE78-C51C26F24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减少网络拥塞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88F957F-F1A9-6144-8338-A94DE9E26FD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416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E1070A-9740-9949-AE78-C51C26F24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通信算法优化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F5C43D0-A3FD-194F-9CD6-E71F0B069F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647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F8EAEE0-3D38-0847-86AB-3E6D96A4F4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集群大规模</a:t>
            </a:r>
          </a:p>
        </p:txBody>
      </p:sp>
    </p:spTree>
    <p:extLst>
      <p:ext uri="{BB962C8B-B14F-4D97-AF65-F5344CB8AC3E}">
        <p14:creationId xmlns:p14="http://schemas.microsoft.com/office/powerpoint/2010/main" val="2479923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C908BDF-894B-5D4E-9368-B7A424B56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改变网络架构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27A985A-1561-1148-880A-B09B0DBCB9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042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3129357-6892-4846-8C94-A7DB8C4A5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系统全栈架构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1484F1-6273-0547-877D-DD239E6714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7909" y="1214809"/>
            <a:ext cx="6388140" cy="508477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BC8800C-96A5-9E4D-A4D3-D5EF622DC394}"/>
              </a:ext>
            </a:extLst>
          </p:cNvPr>
          <p:cNvSpPr/>
          <p:nvPr/>
        </p:nvSpPr>
        <p:spPr>
          <a:xfrm>
            <a:off x="623635" y="4672361"/>
            <a:ext cx="6857740" cy="1694430"/>
          </a:xfrm>
          <a:prstGeom prst="rect">
            <a:avLst/>
          </a:prstGeom>
          <a:noFill/>
          <a:ln w="38100">
            <a:solidFill>
              <a:srgbClr val="92D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034098327">
                  <a:custGeom>
                    <a:avLst/>
                    <a:gdLst>
                      <a:gd name="connsiteX0" fmla="*/ 0 w 6857740"/>
                      <a:gd name="connsiteY0" fmla="*/ 0 h 1694430"/>
                      <a:gd name="connsiteX1" fmla="*/ 548619 w 6857740"/>
                      <a:gd name="connsiteY1" fmla="*/ 0 h 1694430"/>
                      <a:gd name="connsiteX2" fmla="*/ 1097238 w 6857740"/>
                      <a:gd name="connsiteY2" fmla="*/ 0 h 1694430"/>
                      <a:gd name="connsiteX3" fmla="*/ 1920167 w 6857740"/>
                      <a:gd name="connsiteY3" fmla="*/ 0 h 1694430"/>
                      <a:gd name="connsiteX4" fmla="*/ 2537364 w 6857740"/>
                      <a:gd name="connsiteY4" fmla="*/ 0 h 1694430"/>
                      <a:gd name="connsiteX5" fmla="*/ 3017406 w 6857740"/>
                      <a:gd name="connsiteY5" fmla="*/ 0 h 1694430"/>
                      <a:gd name="connsiteX6" fmla="*/ 3634602 w 6857740"/>
                      <a:gd name="connsiteY6" fmla="*/ 0 h 1694430"/>
                      <a:gd name="connsiteX7" fmla="*/ 4388954 w 6857740"/>
                      <a:gd name="connsiteY7" fmla="*/ 0 h 1694430"/>
                      <a:gd name="connsiteX8" fmla="*/ 5074728 w 6857740"/>
                      <a:gd name="connsiteY8" fmla="*/ 0 h 1694430"/>
                      <a:gd name="connsiteX9" fmla="*/ 5897656 w 6857740"/>
                      <a:gd name="connsiteY9" fmla="*/ 0 h 1694430"/>
                      <a:gd name="connsiteX10" fmla="*/ 6857740 w 6857740"/>
                      <a:gd name="connsiteY10" fmla="*/ 0 h 1694430"/>
                      <a:gd name="connsiteX11" fmla="*/ 6857740 w 6857740"/>
                      <a:gd name="connsiteY11" fmla="*/ 598699 h 1694430"/>
                      <a:gd name="connsiteX12" fmla="*/ 6857740 w 6857740"/>
                      <a:gd name="connsiteY12" fmla="*/ 1163509 h 1694430"/>
                      <a:gd name="connsiteX13" fmla="*/ 6857740 w 6857740"/>
                      <a:gd name="connsiteY13" fmla="*/ 1694430 h 1694430"/>
                      <a:gd name="connsiteX14" fmla="*/ 6171966 w 6857740"/>
                      <a:gd name="connsiteY14" fmla="*/ 1694430 h 1694430"/>
                      <a:gd name="connsiteX15" fmla="*/ 5349037 w 6857740"/>
                      <a:gd name="connsiteY15" fmla="*/ 1694430 h 1694430"/>
                      <a:gd name="connsiteX16" fmla="*/ 4594686 w 6857740"/>
                      <a:gd name="connsiteY16" fmla="*/ 1694430 h 1694430"/>
                      <a:gd name="connsiteX17" fmla="*/ 3977489 w 6857740"/>
                      <a:gd name="connsiteY17" fmla="*/ 1694430 h 1694430"/>
                      <a:gd name="connsiteX18" fmla="*/ 3497447 w 6857740"/>
                      <a:gd name="connsiteY18" fmla="*/ 1694430 h 1694430"/>
                      <a:gd name="connsiteX19" fmla="*/ 2880251 w 6857740"/>
                      <a:gd name="connsiteY19" fmla="*/ 1694430 h 1694430"/>
                      <a:gd name="connsiteX20" fmla="*/ 2331632 w 6857740"/>
                      <a:gd name="connsiteY20" fmla="*/ 1694430 h 1694430"/>
                      <a:gd name="connsiteX21" fmla="*/ 1508703 w 6857740"/>
                      <a:gd name="connsiteY21" fmla="*/ 1694430 h 1694430"/>
                      <a:gd name="connsiteX22" fmla="*/ 1028661 w 6857740"/>
                      <a:gd name="connsiteY22" fmla="*/ 1694430 h 1694430"/>
                      <a:gd name="connsiteX23" fmla="*/ 0 w 6857740"/>
                      <a:gd name="connsiteY23" fmla="*/ 1694430 h 1694430"/>
                      <a:gd name="connsiteX24" fmla="*/ 0 w 6857740"/>
                      <a:gd name="connsiteY24" fmla="*/ 1180453 h 1694430"/>
                      <a:gd name="connsiteX25" fmla="*/ 0 w 6857740"/>
                      <a:gd name="connsiteY25" fmla="*/ 666476 h 1694430"/>
                      <a:gd name="connsiteX26" fmla="*/ 0 w 6857740"/>
                      <a:gd name="connsiteY26" fmla="*/ 0 h 1694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6857740" h="1694430" extrusionOk="0">
                        <a:moveTo>
                          <a:pt x="0" y="0"/>
                        </a:moveTo>
                        <a:cubicBezTo>
                          <a:pt x="154654" y="5890"/>
                          <a:pt x="434170" y="-20759"/>
                          <a:pt x="548619" y="0"/>
                        </a:cubicBezTo>
                        <a:cubicBezTo>
                          <a:pt x="663068" y="20759"/>
                          <a:pt x="970691" y="7220"/>
                          <a:pt x="1097238" y="0"/>
                        </a:cubicBezTo>
                        <a:cubicBezTo>
                          <a:pt x="1223785" y="-7220"/>
                          <a:pt x="1645138" y="-33024"/>
                          <a:pt x="1920167" y="0"/>
                        </a:cubicBezTo>
                        <a:cubicBezTo>
                          <a:pt x="2195196" y="33024"/>
                          <a:pt x="2413031" y="19681"/>
                          <a:pt x="2537364" y="0"/>
                        </a:cubicBezTo>
                        <a:cubicBezTo>
                          <a:pt x="2661697" y="-19681"/>
                          <a:pt x="2889663" y="10355"/>
                          <a:pt x="3017406" y="0"/>
                        </a:cubicBezTo>
                        <a:cubicBezTo>
                          <a:pt x="3145149" y="-10355"/>
                          <a:pt x="3385199" y="-5738"/>
                          <a:pt x="3634602" y="0"/>
                        </a:cubicBezTo>
                        <a:cubicBezTo>
                          <a:pt x="3884005" y="5738"/>
                          <a:pt x="4175538" y="23157"/>
                          <a:pt x="4388954" y="0"/>
                        </a:cubicBezTo>
                        <a:cubicBezTo>
                          <a:pt x="4602370" y="-23157"/>
                          <a:pt x="4886384" y="16800"/>
                          <a:pt x="5074728" y="0"/>
                        </a:cubicBezTo>
                        <a:cubicBezTo>
                          <a:pt x="5263072" y="-16800"/>
                          <a:pt x="5550607" y="-34399"/>
                          <a:pt x="5897656" y="0"/>
                        </a:cubicBezTo>
                        <a:cubicBezTo>
                          <a:pt x="6244705" y="34399"/>
                          <a:pt x="6544782" y="-34852"/>
                          <a:pt x="6857740" y="0"/>
                        </a:cubicBezTo>
                        <a:cubicBezTo>
                          <a:pt x="6882644" y="240130"/>
                          <a:pt x="6879281" y="305358"/>
                          <a:pt x="6857740" y="598699"/>
                        </a:cubicBezTo>
                        <a:cubicBezTo>
                          <a:pt x="6836199" y="892040"/>
                          <a:pt x="6885021" y="907658"/>
                          <a:pt x="6857740" y="1163509"/>
                        </a:cubicBezTo>
                        <a:cubicBezTo>
                          <a:pt x="6830460" y="1419360"/>
                          <a:pt x="6851953" y="1561860"/>
                          <a:pt x="6857740" y="1694430"/>
                        </a:cubicBezTo>
                        <a:cubicBezTo>
                          <a:pt x="6557557" y="1707587"/>
                          <a:pt x="6316022" y="1682492"/>
                          <a:pt x="6171966" y="1694430"/>
                        </a:cubicBezTo>
                        <a:cubicBezTo>
                          <a:pt x="6027910" y="1706368"/>
                          <a:pt x="5748247" y="1679110"/>
                          <a:pt x="5349037" y="1694430"/>
                        </a:cubicBezTo>
                        <a:cubicBezTo>
                          <a:pt x="4949827" y="1709750"/>
                          <a:pt x="4958033" y="1714073"/>
                          <a:pt x="4594686" y="1694430"/>
                        </a:cubicBezTo>
                        <a:cubicBezTo>
                          <a:pt x="4231339" y="1674787"/>
                          <a:pt x="4209617" y="1682154"/>
                          <a:pt x="3977489" y="1694430"/>
                        </a:cubicBezTo>
                        <a:cubicBezTo>
                          <a:pt x="3745361" y="1706706"/>
                          <a:pt x="3706298" y="1692379"/>
                          <a:pt x="3497447" y="1694430"/>
                        </a:cubicBezTo>
                        <a:cubicBezTo>
                          <a:pt x="3288596" y="1696481"/>
                          <a:pt x="3116593" y="1704821"/>
                          <a:pt x="2880251" y="1694430"/>
                        </a:cubicBezTo>
                        <a:cubicBezTo>
                          <a:pt x="2643909" y="1684039"/>
                          <a:pt x="2474306" y="1694777"/>
                          <a:pt x="2331632" y="1694430"/>
                        </a:cubicBezTo>
                        <a:cubicBezTo>
                          <a:pt x="2188958" y="1694083"/>
                          <a:pt x="1781189" y="1672806"/>
                          <a:pt x="1508703" y="1694430"/>
                        </a:cubicBezTo>
                        <a:cubicBezTo>
                          <a:pt x="1236217" y="1716054"/>
                          <a:pt x="1156576" y="1670475"/>
                          <a:pt x="1028661" y="1694430"/>
                        </a:cubicBezTo>
                        <a:cubicBezTo>
                          <a:pt x="900746" y="1718385"/>
                          <a:pt x="247148" y="1745094"/>
                          <a:pt x="0" y="1694430"/>
                        </a:cubicBezTo>
                        <a:cubicBezTo>
                          <a:pt x="15248" y="1548992"/>
                          <a:pt x="23060" y="1347493"/>
                          <a:pt x="0" y="1180453"/>
                        </a:cubicBezTo>
                        <a:cubicBezTo>
                          <a:pt x="-23060" y="1013413"/>
                          <a:pt x="-23179" y="919052"/>
                          <a:pt x="0" y="666476"/>
                        </a:cubicBezTo>
                        <a:cubicBezTo>
                          <a:pt x="23179" y="413900"/>
                          <a:pt x="1340" y="13622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216A3EA-5921-7643-AD61-91E37087511B}"/>
              </a:ext>
            </a:extLst>
          </p:cNvPr>
          <p:cNvSpPr/>
          <p:nvPr/>
        </p:nvSpPr>
        <p:spPr>
          <a:xfrm>
            <a:off x="7705649" y="5038963"/>
            <a:ext cx="4121162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硬件体系结构不仅需要算力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还包括网络、存储组成的超计节点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C7AB18-F8CA-6248-BDA1-019CB06C1631}"/>
              </a:ext>
            </a:extLst>
          </p:cNvPr>
          <p:cNvSpPr/>
          <p:nvPr/>
        </p:nvSpPr>
        <p:spPr>
          <a:xfrm>
            <a:off x="7705649" y="2948387"/>
            <a:ext cx="4121162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通过软硬件协同优化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基于硬件的编译、框架、使能层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5700D5E-4C87-BC47-BE35-F530CDD564F1}"/>
              </a:ext>
            </a:extLst>
          </p:cNvPr>
          <p:cNvSpPr/>
          <p:nvPr/>
        </p:nvSpPr>
        <p:spPr>
          <a:xfrm>
            <a:off x="7705649" y="1214809"/>
            <a:ext cx="4121162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提供大模型算法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提升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集群整体利用率</a:t>
            </a:r>
          </a:p>
        </p:txBody>
      </p:sp>
    </p:spTree>
    <p:extLst>
      <p:ext uri="{BB962C8B-B14F-4D97-AF65-F5344CB8AC3E}">
        <p14:creationId xmlns:p14="http://schemas.microsoft.com/office/powerpoint/2010/main" val="384671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5EF62C43-ADD1-FE4F-8C16-C6250C7E6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计算与存储分离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E8F266C9-406D-324C-A069-9F4E660767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5147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F8EAEE0-3D38-0847-86AB-3E6D96A4F4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5.</a:t>
            </a:r>
            <a:r>
              <a:rPr lang="zh-CN" altLang="en-US" dirty="0"/>
              <a:t> 稳定高可用</a:t>
            </a:r>
          </a:p>
        </p:txBody>
      </p:sp>
    </p:spTree>
    <p:extLst>
      <p:ext uri="{BB962C8B-B14F-4D97-AF65-F5344CB8AC3E}">
        <p14:creationId xmlns:p14="http://schemas.microsoft.com/office/powerpoint/2010/main" val="3927105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C75445-1224-0040-A523-73FEA652FF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  <a:r>
              <a:rPr lang="en-US" altLang="zh-CN" dirty="0"/>
              <a:t>&amp;</a:t>
            </a:r>
            <a:r>
              <a:rPr lang="zh-CN" altLang="en-US" dirty="0"/>
              <a:t>思考</a:t>
            </a:r>
          </a:p>
        </p:txBody>
      </p:sp>
    </p:spTree>
    <p:extLst>
      <p:ext uri="{BB962C8B-B14F-4D97-AF65-F5344CB8AC3E}">
        <p14:creationId xmlns:p14="http://schemas.microsoft.com/office/powerpoint/2010/main" val="2187478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Huawei Sans" panose="020C0503030203020204" pitchFamily="34" charset="0"/>
              </a:rPr>
              <a:t>小结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B9F16C1-DCF7-8F4F-B261-A76B7394DF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了解从小模型到大模型，大模型带来的优点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了解了大模型训练需要</a:t>
            </a:r>
            <a:r>
              <a:rPr lang="en-US" altLang="zh-CN" dirty="0"/>
              <a:t>AI</a:t>
            </a:r>
            <a:r>
              <a:rPr lang="zh-CN" altLang="en-US" dirty="0"/>
              <a:t>集群，去降低模型训练时间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了解通过集群架构、通信、存储来提升</a:t>
            </a:r>
            <a:r>
              <a:rPr lang="en-US" altLang="zh-CN" dirty="0"/>
              <a:t>AI</a:t>
            </a:r>
            <a:r>
              <a:rPr lang="zh-CN" altLang="en-US" dirty="0"/>
              <a:t>集群加速比和利用率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10719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4108811" y="5962227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>
                <a:latin typeface="+mn-ea"/>
              </a:rPr>
              <a:t>集群算力准备</a:t>
            </a:r>
            <a:endParaRPr kumimoji="1" lang="zh-CN" altLang="en-US" b="1" dirty="0">
              <a:latin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4108813" y="4511948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4108812" y="4888823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4234738" y="5026124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5358364" y="5026124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6481990" y="5026124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354899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latin typeface="+mn-ea"/>
                </a:rPr>
                <a:t>数据 </a:t>
              </a:r>
              <a:r>
                <a:rPr kumimoji="1" lang="en-US" altLang="zh-CN" b="1" dirty="0">
                  <a:latin typeface="+mn-ea"/>
                </a:rPr>
                <a:t>&amp;</a:t>
              </a:r>
              <a:r>
                <a:rPr kumimoji="1" lang="zh-CN" altLang="en-US" b="1" dirty="0"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bg1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bg1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bg1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bg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419147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71FB515-8DA5-BC45-AB8F-4FA564D67B39}"/>
              </a:ext>
            </a:extLst>
          </p:cNvPr>
          <p:cNvGrpSpPr/>
          <p:nvPr/>
        </p:nvGrpSpPr>
        <p:grpSpPr>
          <a:xfrm>
            <a:off x="3920988" y="1361708"/>
            <a:ext cx="3891130" cy="2519345"/>
            <a:chOff x="4231956" y="1288662"/>
            <a:chExt cx="3402328" cy="2519345"/>
          </a:xfrm>
        </p:grpSpPr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BECA879D-29BA-A54D-AF2B-5E10567C55C2}"/>
                </a:ext>
              </a:extLst>
            </p:cNvPr>
            <p:cNvSpPr/>
            <p:nvPr/>
          </p:nvSpPr>
          <p:spPr>
            <a:xfrm>
              <a:off x="4231956" y="1288662"/>
              <a:ext cx="3380538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latin typeface="+mn-ea"/>
                </a:rPr>
                <a:t>模型训练 </a:t>
              </a:r>
              <a:r>
                <a:rPr kumimoji="1" lang="en-US" altLang="zh-CN" b="1" dirty="0">
                  <a:latin typeface="+mn-ea"/>
                </a:rPr>
                <a:t>&amp;</a:t>
              </a:r>
              <a:r>
                <a:rPr kumimoji="1" lang="zh-CN" altLang="en-US" b="1" dirty="0">
                  <a:latin typeface="+mn-ea"/>
                </a:rPr>
                <a:t> 微调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ABEB599-D7A4-1245-BF25-E7B76A2C0D00}"/>
                </a:ext>
              </a:extLst>
            </p:cNvPr>
            <p:cNvSpPr/>
            <p:nvPr/>
          </p:nvSpPr>
          <p:spPr>
            <a:xfrm>
              <a:off x="4253747" y="1785758"/>
              <a:ext cx="2012723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bg1"/>
                  </a:solidFill>
                  <a:latin typeface="+mn-ea"/>
                </a:rPr>
                <a:t>4.</a:t>
              </a:r>
              <a:r>
                <a:rPr kumimoji="1" lang="zh-CN" altLang="en-US" sz="1400" b="1" dirty="0">
                  <a:solidFill>
                    <a:schemeClr val="bg1"/>
                  </a:solidFill>
                  <a:latin typeface="+mn-ea"/>
                </a:rPr>
                <a:t> 模型训练</a:t>
              </a:r>
            </a:p>
          </p:txBody>
        </p:sp>
        <p:sp>
          <p:nvSpPr>
            <p:cNvPr id="31" name="圆角矩形 30">
              <a:extLst>
                <a:ext uri="{FF2B5EF4-FFF2-40B4-BE49-F238E27FC236}">
                  <a16:creationId xmlns:a16="http://schemas.microsoft.com/office/drawing/2014/main" id="{7FF7058F-E62D-D74B-8ABC-396BCBD2E786}"/>
                </a:ext>
              </a:extLst>
            </p:cNvPr>
            <p:cNvSpPr/>
            <p:nvPr/>
          </p:nvSpPr>
          <p:spPr>
            <a:xfrm>
              <a:off x="4253742" y="2215182"/>
              <a:ext cx="2012722" cy="1592825"/>
            </a:xfrm>
            <a:prstGeom prst="roundRect">
              <a:avLst>
                <a:gd name="adj" fmla="val 742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32" name="圆角矩形 31">
              <a:extLst>
                <a:ext uri="{FF2B5EF4-FFF2-40B4-BE49-F238E27FC236}">
                  <a16:creationId xmlns:a16="http://schemas.microsoft.com/office/drawing/2014/main" id="{0C23B022-416C-5F45-81DF-E2D5369E64A8}"/>
                </a:ext>
              </a:extLst>
            </p:cNvPr>
            <p:cNvSpPr/>
            <p:nvPr/>
          </p:nvSpPr>
          <p:spPr>
            <a:xfrm>
              <a:off x="4374187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混合精度</a:t>
              </a:r>
            </a:p>
          </p:txBody>
        </p:sp>
        <p:sp>
          <p:nvSpPr>
            <p:cNvPr id="34" name="圆角矩形 33">
              <a:extLst>
                <a:ext uri="{FF2B5EF4-FFF2-40B4-BE49-F238E27FC236}">
                  <a16:creationId xmlns:a16="http://schemas.microsoft.com/office/drawing/2014/main" id="{1074A579-4115-4042-AC82-BFE200BAB226}"/>
                </a:ext>
              </a:extLst>
            </p:cNvPr>
            <p:cNvSpPr/>
            <p:nvPr/>
          </p:nvSpPr>
          <p:spPr>
            <a:xfrm>
              <a:off x="4374187" y="3329122"/>
              <a:ext cx="1760465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训练集群稳定性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D315ADF-F941-8B45-AE52-7A11F1D88C23}"/>
                </a:ext>
              </a:extLst>
            </p:cNvPr>
            <p:cNvSpPr/>
            <p:nvPr/>
          </p:nvSpPr>
          <p:spPr>
            <a:xfrm>
              <a:off x="6353509" y="1785758"/>
              <a:ext cx="1280775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bg1"/>
                  </a:solidFill>
                  <a:latin typeface="+mn-ea"/>
                </a:rPr>
                <a:t>6.</a:t>
              </a:r>
              <a:r>
                <a:rPr kumimoji="1" lang="zh-CN" altLang="en-US" sz="1400" b="1" dirty="0">
                  <a:solidFill>
                    <a:schemeClr val="bg1"/>
                  </a:solidFill>
                  <a:latin typeface="+mn-ea"/>
                </a:rPr>
                <a:t> 模型微调</a:t>
              </a:r>
            </a:p>
          </p:txBody>
        </p:sp>
        <p:sp>
          <p:nvSpPr>
            <p:cNvPr id="36" name="圆角矩形 35">
              <a:extLst>
                <a:ext uri="{FF2B5EF4-FFF2-40B4-BE49-F238E27FC236}">
                  <a16:creationId xmlns:a16="http://schemas.microsoft.com/office/drawing/2014/main" id="{B5DCFD3E-EEFA-7348-AD00-3A001207CF2D}"/>
                </a:ext>
              </a:extLst>
            </p:cNvPr>
            <p:cNvSpPr/>
            <p:nvPr/>
          </p:nvSpPr>
          <p:spPr>
            <a:xfrm>
              <a:off x="6353509" y="2215182"/>
              <a:ext cx="1280775" cy="1592825"/>
            </a:xfrm>
            <a:prstGeom prst="roundRect">
              <a:avLst>
                <a:gd name="adj" fmla="val 850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37" name="圆角矩形 36">
              <a:extLst>
                <a:ext uri="{FF2B5EF4-FFF2-40B4-BE49-F238E27FC236}">
                  <a16:creationId xmlns:a16="http://schemas.microsoft.com/office/drawing/2014/main" id="{1B84AB5B-C8BD-3E44-9F29-CF18B8CAF3D7}"/>
                </a:ext>
              </a:extLst>
            </p:cNvPr>
            <p:cNvSpPr/>
            <p:nvPr/>
          </p:nvSpPr>
          <p:spPr>
            <a:xfrm>
              <a:off x="6471877" y="2379909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全参微调</a:t>
              </a:r>
            </a:p>
          </p:txBody>
        </p:sp>
        <p:sp>
          <p:nvSpPr>
            <p:cNvPr id="38" name="圆角矩形 37">
              <a:extLst>
                <a:ext uri="{FF2B5EF4-FFF2-40B4-BE49-F238E27FC236}">
                  <a16:creationId xmlns:a16="http://schemas.microsoft.com/office/drawing/2014/main" id="{447E38B3-E690-8143-8B36-E6C120E625D7}"/>
                </a:ext>
              </a:extLst>
            </p:cNvPr>
            <p:cNvSpPr/>
            <p:nvPr/>
          </p:nvSpPr>
          <p:spPr>
            <a:xfrm>
              <a:off x="6471877" y="2853712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低参微调</a:t>
              </a:r>
            </a:p>
          </p:txBody>
        </p:sp>
        <p:sp>
          <p:nvSpPr>
            <p:cNvPr id="39" name="圆角矩形 38">
              <a:extLst>
                <a:ext uri="{FF2B5EF4-FFF2-40B4-BE49-F238E27FC236}">
                  <a16:creationId xmlns:a16="http://schemas.microsoft.com/office/drawing/2014/main" id="{728625CD-70D4-5044-84B8-5DF42842F212}"/>
                </a:ext>
              </a:extLst>
            </p:cNvPr>
            <p:cNvSpPr/>
            <p:nvPr/>
          </p:nvSpPr>
          <p:spPr>
            <a:xfrm>
              <a:off x="6471877" y="3327516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指令微调</a:t>
              </a:r>
            </a:p>
          </p:txBody>
        </p:sp>
        <p:sp>
          <p:nvSpPr>
            <p:cNvPr id="40" name="圆角矩形 39">
              <a:extLst>
                <a:ext uri="{FF2B5EF4-FFF2-40B4-BE49-F238E27FC236}">
                  <a16:creationId xmlns:a16="http://schemas.microsoft.com/office/drawing/2014/main" id="{64BE5E12-3765-A74D-A2E1-7FC6077B0937}"/>
                </a:ext>
              </a:extLst>
            </p:cNvPr>
            <p:cNvSpPr/>
            <p:nvPr/>
          </p:nvSpPr>
          <p:spPr>
            <a:xfrm>
              <a:off x="4877037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梯度检查</a:t>
              </a:r>
            </a:p>
          </p:txBody>
        </p:sp>
        <p:sp>
          <p:nvSpPr>
            <p:cNvPr id="41" name="圆角矩形 40">
              <a:extLst>
                <a:ext uri="{FF2B5EF4-FFF2-40B4-BE49-F238E27FC236}">
                  <a16:creationId xmlns:a16="http://schemas.microsoft.com/office/drawing/2014/main" id="{7043F888-21C7-8245-8BE5-540512ABBBF6}"/>
                </a:ext>
              </a:extLst>
            </p:cNvPr>
            <p:cNvSpPr/>
            <p:nvPr/>
          </p:nvSpPr>
          <p:spPr>
            <a:xfrm>
              <a:off x="5379886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梯度累积</a:t>
              </a:r>
            </a:p>
          </p:txBody>
        </p:sp>
        <p:sp>
          <p:nvSpPr>
            <p:cNvPr id="42" name="圆角矩形 41">
              <a:extLst>
                <a:ext uri="{FF2B5EF4-FFF2-40B4-BE49-F238E27FC236}">
                  <a16:creationId xmlns:a16="http://schemas.microsoft.com/office/drawing/2014/main" id="{1FEFCB3D-25F6-D747-92AF-9B303D1AFCB2}"/>
                </a:ext>
              </a:extLst>
            </p:cNvPr>
            <p:cNvSpPr/>
            <p:nvPr/>
          </p:nvSpPr>
          <p:spPr>
            <a:xfrm>
              <a:off x="4374188" y="2880226"/>
              <a:ext cx="1765846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5.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 分布式并行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DBA35242-0F36-1C4C-A25A-26F19AE7B24C}"/>
                </a:ext>
              </a:extLst>
            </p:cNvPr>
            <p:cNvSpPr/>
            <p:nvPr/>
          </p:nvSpPr>
          <p:spPr>
            <a:xfrm>
              <a:off x="5868903" y="2385542"/>
              <a:ext cx="31290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…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3F11F578-8BB8-FF4E-B178-98FC9F3BA62F}"/>
              </a:ext>
            </a:extLst>
          </p:cNvPr>
          <p:cNvGrpSpPr/>
          <p:nvPr/>
        </p:nvGrpSpPr>
        <p:grpSpPr>
          <a:xfrm>
            <a:off x="8488355" y="1360465"/>
            <a:ext cx="3000274" cy="2521830"/>
            <a:chOff x="8015389" y="1288662"/>
            <a:chExt cx="2407623" cy="2521830"/>
          </a:xfrm>
        </p:grpSpPr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3B02FAC4-2517-5547-AC49-C3FC699FFDF8}"/>
                </a:ext>
              </a:extLst>
            </p:cNvPr>
            <p:cNvSpPr/>
            <p:nvPr/>
          </p:nvSpPr>
          <p:spPr>
            <a:xfrm>
              <a:off x="8015389" y="1288662"/>
              <a:ext cx="2385850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latin typeface="+mn-ea"/>
                </a:rPr>
                <a:t>模型验证 </a:t>
              </a:r>
              <a:r>
                <a:rPr kumimoji="1" lang="en-US" altLang="zh-CN" b="1" dirty="0">
                  <a:latin typeface="+mn-ea"/>
                </a:rPr>
                <a:t>&amp;</a:t>
              </a:r>
              <a:r>
                <a:rPr kumimoji="1" lang="zh-CN" altLang="en-US" b="1" dirty="0">
                  <a:latin typeface="+mn-ea"/>
                </a:rPr>
                <a:t> 推理部署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AFC160AC-5479-FF45-B4B0-B30015E44243}"/>
                </a:ext>
              </a:extLst>
            </p:cNvPr>
            <p:cNvSpPr/>
            <p:nvPr/>
          </p:nvSpPr>
          <p:spPr>
            <a:xfrm>
              <a:off x="8037163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bg1"/>
                  </a:solidFill>
                  <a:latin typeface="+mn-ea"/>
                </a:rPr>
                <a:t>7.</a:t>
              </a:r>
              <a:r>
                <a:rPr kumimoji="1" lang="zh-CN" altLang="en-US" sz="1400" b="1" dirty="0">
                  <a:solidFill>
                    <a:schemeClr val="bg1"/>
                  </a:solidFill>
                  <a:latin typeface="+mn-ea"/>
                </a:rPr>
                <a:t> 模型验证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7BE849B-7C36-EC45-9903-81EF4BFCAF7D}"/>
                </a:ext>
              </a:extLst>
            </p:cNvPr>
            <p:cNvSpPr/>
            <p:nvPr/>
          </p:nvSpPr>
          <p:spPr>
            <a:xfrm>
              <a:off x="8037161" y="2837967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bg1"/>
                  </a:solidFill>
                  <a:latin typeface="+mn-ea"/>
                </a:rPr>
                <a:t>8.</a:t>
              </a:r>
              <a:r>
                <a:rPr kumimoji="1" lang="zh-CN" altLang="en-US" sz="1400" b="1" dirty="0">
                  <a:solidFill>
                    <a:schemeClr val="bg1"/>
                  </a:solidFill>
                  <a:latin typeface="+mn-ea"/>
                </a:rPr>
                <a:t> 推理与智能体</a:t>
              </a:r>
            </a:p>
          </p:txBody>
        </p:sp>
        <p:sp>
          <p:nvSpPr>
            <p:cNvPr id="47" name="圆角矩形 46">
              <a:extLst>
                <a:ext uri="{FF2B5EF4-FFF2-40B4-BE49-F238E27FC236}">
                  <a16:creationId xmlns:a16="http://schemas.microsoft.com/office/drawing/2014/main" id="{D9E5A9AA-0708-D84F-81E8-C7934C68D631}"/>
                </a:ext>
              </a:extLst>
            </p:cNvPr>
            <p:cNvSpPr/>
            <p:nvPr/>
          </p:nvSpPr>
          <p:spPr>
            <a:xfrm>
              <a:off x="8037162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49" name="圆角矩形 48">
              <a:extLst>
                <a:ext uri="{FF2B5EF4-FFF2-40B4-BE49-F238E27FC236}">
                  <a16:creationId xmlns:a16="http://schemas.microsoft.com/office/drawing/2014/main" id="{12DD2068-5B24-8C42-99A9-F333035123B7}"/>
                </a:ext>
              </a:extLst>
            </p:cNvPr>
            <p:cNvSpPr/>
            <p:nvPr/>
          </p:nvSpPr>
          <p:spPr>
            <a:xfrm>
              <a:off x="8139303" y="2312202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下游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任务</a:t>
              </a:r>
            </a:p>
          </p:txBody>
        </p:sp>
        <p:sp>
          <p:nvSpPr>
            <p:cNvPr id="50" name="圆角矩形 49">
              <a:extLst>
                <a:ext uri="{FF2B5EF4-FFF2-40B4-BE49-F238E27FC236}">
                  <a16:creationId xmlns:a16="http://schemas.microsoft.com/office/drawing/2014/main" id="{474B9AAB-5FE0-1147-9B22-E610A589CD6C}"/>
                </a:ext>
              </a:extLst>
            </p:cNvPr>
            <p:cNvSpPr/>
            <p:nvPr/>
          </p:nvSpPr>
          <p:spPr>
            <a:xfrm>
              <a:off x="8850389" y="2312202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测评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标准</a:t>
              </a:r>
            </a:p>
          </p:txBody>
        </p:sp>
        <p:sp>
          <p:nvSpPr>
            <p:cNvPr id="51" name="圆角矩形 50">
              <a:extLst>
                <a:ext uri="{FF2B5EF4-FFF2-40B4-BE49-F238E27FC236}">
                  <a16:creationId xmlns:a16="http://schemas.microsoft.com/office/drawing/2014/main" id="{26C0764A-CD12-3942-B6A5-99FBDCB760F5}"/>
                </a:ext>
              </a:extLst>
            </p:cNvPr>
            <p:cNvSpPr/>
            <p:nvPr/>
          </p:nvSpPr>
          <p:spPr>
            <a:xfrm>
              <a:off x="9663615" y="2312202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bench</a:t>
              </a:r>
            </a:p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mark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  <p:sp>
          <p:nvSpPr>
            <p:cNvPr id="54" name="圆角矩形 53">
              <a:extLst>
                <a:ext uri="{FF2B5EF4-FFF2-40B4-BE49-F238E27FC236}">
                  <a16:creationId xmlns:a16="http://schemas.microsoft.com/office/drawing/2014/main" id="{96464FC8-1442-1749-8D64-C2F4FB48B780}"/>
                </a:ext>
              </a:extLst>
            </p:cNvPr>
            <p:cNvSpPr/>
            <p:nvPr/>
          </p:nvSpPr>
          <p:spPr>
            <a:xfrm>
              <a:off x="8037161" y="3269609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55" name="圆角矩形 54">
              <a:extLst>
                <a:ext uri="{FF2B5EF4-FFF2-40B4-BE49-F238E27FC236}">
                  <a16:creationId xmlns:a16="http://schemas.microsoft.com/office/drawing/2014/main" id="{599CF600-C4F0-6F44-A366-7A030C75BBAA}"/>
                </a:ext>
              </a:extLst>
            </p:cNvPr>
            <p:cNvSpPr/>
            <p:nvPr/>
          </p:nvSpPr>
          <p:spPr>
            <a:xfrm>
              <a:off x="8139302" y="3366629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量化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压缩</a:t>
              </a:r>
            </a:p>
          </p:txBody>
        </p:sp>
        <p:sp>
          <p:nvSpPr>
            <p:cNvPr id="56" name="圆角矩形 55">
              <a:extLst>
                <a:ext uri="{FF2B5EF4-FFF2-40B4-BE49-F238E27FC236}">
                  <a16:creationId xmlns:a16="http://schemas.microsoft.com/office/drawing/2014/main" id="{7C7A8E40-9654-4D41-A5F6-DEDC697F99C1}"/>
                </a:ext>
              </a:extLst>
            </p:cNvPr>
            <p:cNvSpPr/>
            <p:nvPr/>
          </p:nvSpPr>
          <p:spPr>
            <a:xfrm>
              <a:off x="8850388" y="3366629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推理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加速</a:t>
              </a:r>
            </a:p>
          </p:txBody>
        </p:sp>
        <p:sp>
          <p:nvSpPr>
            <p:cNvPr id="57" name="圆角矩形 56">
              <a:extLst>
                <a:ext uri="{FF2B5EF4-FFF2-40B4-BE49-F238E27FC236}">
                  <a16:creationId xmlns:a16="http://schemas.microsoft.com/office/drawing/2014/main" id="{D05732A5-4D72-924A-80D8-0B540DD4C072}"/>
                </a:ext>
              </a:extLst>
            </p:cNvPr>
            <p:cNvSpPr/>
            <p:nvPr/>
          </p:nvSpPr>
          <p:spPr>
            <a:xfrm>
              <a:off x="9663614" y="3366629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9.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 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Agent</a:t>
              </a: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智能体</a:t>
              </a:r>
            </a:p>
          </p:txBody>
        </p:sp>
      </p:grp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419147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ADD24ADD-E97B-5240-B327-3C95337F3E99}"/>
              </a:ext>
            </a:extLst>
          </p:cNvPr>
          <p:cNvSpPr/>
          <p:nvPr/>
        </p:nvSpPr>
        <p:spPr>
          <a:xfrm rot="10800000">
            <a:off x="485621" y="3891827"/>
            <a:ext cx="11003004" cy="561902"/>
          </a:xfrm>
          <a:prstGeom prst="trapezoid">
            <a:avLst>
              <a:gd name="adj" fmla="val 702865"/>
            </a:avLst>
          </a:prstGeom>
          <a:gradFill flip="none" rotWithShape="1">
            <a:gsLst>
              <a:gs pos="100000">
                <a:srgbClr val="92D050"/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9546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61" y="605525"/>
            <a:ext cx="11161239" cy="589190"/>
          </a:xfrm>
        </p:spPr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324303"/>
            <a:ext cx="11161240" cy="4928171"/>
          </a:xfrm>
        </p:spPr>
        <p:txBody>
          <a:bodyPr anchor="t"/>
          <a:lstStyle/>
          <a:p>
            <a:r>
              <a:rPr lang="zh-CN" altLang="en-US" sz="2800" b="1" dirty="0">
                <a:solidFill>
                  <a:srgbClr val="92D050"/>
                </a:solidFill>
              </a:rPr>
              <a:t>内容背景</a:t>
            </a:r>
            <a:endParaRPr lang="en-US" altLang="zh-CN" sz="2800" b="1" dirty="0">
              <a:solidFill>
                <a:srgbClr val="92D050"/>
              </a:solidFill>
            </a:endParaRPr>
          </a:p>
          <a:p>
            <a:pPr marL="694190" lvl="1" indent="-45720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 </a:t>
            </a:r>
            <a:r>
              <a:rPr lang="en-US" altLang="zh-CN" sz="2400" b="1" dirty="0">
                <a:latin typeface="Gill Sans MT" panose="020B0502020104020203" pitchFamily="34" charset="0"/>
              </a:rPr>
              <a:t>+</a:t>
            </a:r>
            <a:r>
              <a:rPr lang="zh-CN" altLang="en-US" sz="2400" b="1" dirty="0">
                <a:latin typeface="Gill Sans MT" panose="020B0502020104020203" pitchFamily="34" charset="0"/>
              </a:rPr>
              <a:t> 大模型：</a:t>
            </a:r>
            <a:r>
              <a:rPr lang="en-US" altLang="zh-CN" sz="2400" dirty="0"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latin typeface="Gill Sans MT" panose="020B0502020104020203" pitchFamily="34" charset="0"/>
              </a:rPr>
              <a:t>集群服务器形态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集群训练的指标</a:t>
            </a:r>
          </a:p>
          <a:p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lvl="1"/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集群服务器架构：</a:t>
            </a:r>
            <a:r>
              <a:rPr lang="en-US" altLang="zh-CN" sz="2000" dirty="0"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latin typeface="Gill Sans MT" panose="020B0502020104020203" pitchFamily="34" charset="0"/>
              </a:rPr>
              <a:t>集群组成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参数服务器模式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同步与异步并行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1"/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集群通信方式：</a:t>
            </a:r>
            <a:r>
              <a:rPr lang="zh-CN" altLang="en-US" sz="2000" dirty="0">
                <a:latin typeface="Gill Sans MT" panose="020B0502020104020203" pitchFamily="34" charset="0"/>
              </a:rPr>
              <a:t>通信硬件实现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集群组网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集群软件通信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通信实现方式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分布式通信原语：</a:t>
            </a:r>
            <a:r>
              <a:rPr lang="zh-CN" altLang="en-US" sz="2000" dirty="0">
                <a:latin typeface="Gill Sans MT" panose="020B0502020104020203" pitchFamily="34" charset="0"/>
              </a:rPr>
              <a:t>通信源语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点对点通信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集合通信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分布式存储系统</a:t>
            </a:r>
            <a:r>
              <a:rPr lang="zh-CN" altLang="en-US" sz="2000" b="1" dirty="0">
                <a:latin typeface="Gill Sans MT" panose="020B0502020104020203" pitchFamily="34" charset="0"/>
              </a:rPr>
              <a:t>：</a:t>
            </a:r>
            <a:r>
              <a:rPr lang="zh-CN" altLang="en-US" sz="2000" dirty="0">
                <a:latin typeface="Gill Sans MT" panose="020B0502020104020203" pitchFamily="34" charset="0"/>
              </a:rPr>
              <a:t>大模型权重存储方式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多级存储系统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集群回顾：</a:t>
            </a:r>
            <a:r>
              <a:rPr lang="en-US" altLang="zh-CN" sz="2000" dirty="0">
                <a:latin typeface="Gill Sans MT" panose="020B0502020104020203" pitchFamily="34" charset="0"/>
              </a:rPr>
              <a:t>NVIDIA</a:t>
            </a:r>
            <a:r>
              <a:rPr lang="zh-CN" altLang="en-US" sz="2000" dirty="0">
                <a:latin typeface="Gill Sans MT" panose="020B0502020104020203" pitchFamily="34" charset="0"/>
              </a:rPr>
              <a:t> 与 </a:t>
            </a:r>
            <a:r>
              <a:rPr lang="en-US" altLang="zh-CN" sz="2000" dirty="0"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latin typeface="Gill Sans MT" panose="020B0502020104020203" pitchFamily="34" charset="0"/>
              </a:rPr>
              <a:t> 超级计算节点</a:t>
            </a:r>
            <a:r>
              <a:rPr lang="en-US" altLang="zh-CN" sz="2000" dirty="0">
                <a:latin typeface="Gill Sans MT" panose="020B0502020104020203" pitchFamily="34" charset="0"/>
              </a:rPr>
              <a:t>POD</a:t>
            </a: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集群网络演进 </a:t>
            </a:r>
          </a:p>
        </p:txBody>
      </p:sp>
    </p:spTree>
    <p:extLst>
      <p:ext uri="{BB962C8B-B14F-4D97-AF65-F5344CB8AC3E}">
        <p14:creationId xmlns:p14="http://schemas.microsoft.com/office/powerpoint/2010/main" val="3353701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12EFE1D-E5D3-EF47-955B-02B8970EAEE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大模型驱动网络演进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6A700A-DF79-2A40-ABEA-7EAAE266BF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0DE48A2-9E60-C047-81E0-6F2308D899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7" t="11099" r="2452"/>
          <a:stretch/>
        </p:blipFill>
        <p:spPr>
          <a:xfrm>
            <a:off x="708309" y="1290114"/>
            <a:ext cx="9570808" cy="493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66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924F57-2614-7447-85A8-B7F1A8F85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 </a:t>
            </a:r>
            <a:r>
              <a:rPr lang="en-US" altLang="zh-CN" dirty="0"/>
              <a:t>I</a:t>
            </a:r>
            <a:r>
              <a:rPr lang="zh-CN" altLang="en-US" dirty="0"/>
              <a:t> 代集群网络：互联网服务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C2391E-C185-8543-87FA-E890D6A6A9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0DE48A2-9E60-C047-81E0-6F2308D899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64" r="63376"/>
          <a:stretch/>
        </p:blipFill>
        <p:spPr>
          <a:xfrm>
            <a:off x="7768383" y="1291102"/>
            <a:ext cx="3804745" cy="513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88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688D27-7E57-8841-9896-77E313F2E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 </a:t>
            </a:r>
            <a:r>
              <a:rPr lang="en-US" altLang="zh-CN" dirty="0"/>
              <a:t>II</a:t>
            </a:r>
            <a:r>
              <a:rPr lang="zh-CN" altLang="en-US" dirty="0"/>
              <a:t> 代集群网络：云服务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4F0778-02A4-2C46-9C75-371A98FB2B4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0DE48A2-9E60-C047-81E0-6F2308D899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200" r="33861"/>
          <a:stretch/>
        </p:blipFill>
        <p:spPr>
          <a:xfrm>
            <a:off x="8607972" y="1318592"/>
            <a:ext cx="2764221" cy="507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83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688D27-7E57-8841-9896-77E313F2E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 </a:t>
            </a:r>
            <a:r>
              <a:rPr lang="en-US" altLang="zh-CN" dirty="0"/>
              <a:t>III</a:t>
            </a:r>
            <a:r>
              <a:rPr lang="zh-CN" altLang="en-US" dirty="0"/>
              <a:t> 代集群网络：大模型大算力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4F0778-02A4-2C46-9C75-371A98FB2B4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1FB867-752F-0F4D-B08C-43D4545624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491" t="11418" r="1935" b="3036"/>
          <a:stretch/>
        </p:blipFill>
        <p:spPr>
          <a:xfrm>
            <a:off x="7973742" y="1147604"/>
            <a:ext cx="3613366" cy="52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98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25992</TotalTime>
  <Words>765</Words>
  <Application>Microsoft Macintosh PowerPoint</Application>
  <PresentationFormat>自定义</PresentationFormat>
  <Paragraphs>99</Paragraphs>
  <Slides>24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24</vt:i4>
      </vt:variant>
    </vt:vector>
  </HeadingPairs>
  <TitlesOfParts>
    <vt:vector size="39" baseType="lpstr"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 + AI系统全栈架构</vt:lpstr>
      <vt:lpstr>大模型业务全流程</vt:lpstr>
      <vt:lpstr>关于本内容</vt:lpstr>
      <vt:lpstr>PowerPoint 演示文稿</vt:lpstr>
      <vt:lpstr>AI大模型驱动网络演进</vt:lpstr>
      <vt:lpstr>第 I 代集群网络：互联网服务</vt:lpstr>
      <vt:lpstr>第 II 代集群网络：云服务</vt:lpstr>
      <vt:lpstr>第 III 代集群网络：大模型大算力</vt:lpstr>
      <vt:lpstr>PowerPoint 演示文稿</vt:lpstr>
      <vt:lpstr>高性能网络的挑战</vt:lpstr>
      <vt:lpstr>PowerPoint 演示文稿</vt:lpstr>
      <vt:lpstr>PowerPoint 演示文稿</vt:lpstr>
      <vt:lpstr>PowerPoint 演示文稿</vt:lpstr>
      <vt:lpstr>提升单机网络带宽</vt:lpstr>
      <vt:lpstr>减少网络拥塞</vt:lpstr>
      <vt:lpstr>通信算法优化</vt:lpstr>
      <vt:lpstr>PowerPoint 演示文稿</vt:lpstr>
      <vt:lpstr>改变网络架构</vt:lpstr>
      <vt:lpstr>计算与存储分离</vt:lpstr>
      <vt:lpstr>PowerPoint 演示文稿</vt:lpstr>
      <vt:lpstr>PowerPoint 演示文稿</vt:lpstr>
      <vt:lpstr>小结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8436</cp:revision>
  <cp:lastPrinted>2023-09-08T09:14:01Z</cp:lastPrinted>
  <dcterms:created xsi:type="dcterms:W3CDTF">2020-08-28T08:44:19Z</dcterms:created>
  <dcterms:modified xsi:type="dcterms:W3CDTF">2023-10-31T00:11:13Z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